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74" r:id="rId5"/>
    <p:sldId id="275" r:id="rId6"/>
    <p:sldId id="276" r:id="rId7"/>
    <p:sldId id="277" r:id="rId8"/>
    <p:sldId id="278" r:id="rId9"/>
    <p:sldId id="272" r:id="rId10"/>
    <p:sldId id="260" r:id="rId11"/>
    <p:sldId id="279" r:id="rId12"/>
    <p:sldId id="266" r:id="rId13"/>
    <p:sldId id="280" r:id="rId14"/>
    <p:sldId id="281" r:id="rId15"/>
    <p:sldId id="282" r:id="rId16"/>
    <p:sldId id="283" r:id="rId17"/>
    <p:sldId id="284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42A5"/>
    <a:srgbClr val="7A7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48"/>
    <p:restoredTop sz="94670"/>
  </p:normalViewPr>
  <p:slideViewPr>
    <p:cSldViewPr snapToGrid="0" snapToObjects="1">
      <p:cViewPr varScale="1">
        <p:scale>
          <a:sx n="81" d="100"/>
          <a:sy n="81" d="100"/>
        </p:scale>
        <p:origin x="208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F89CE8-A43F-CE44-A868-395EBCF78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7145" y="1241266"/>
            <a:ext cx="4535926" cy="31537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600" dirty="0">
                <a:solidFill>
                  <a:srgbClr val="EBEBEB"/>
                </a:solidFill>
              </a:rPr>
              <a:t>Perché </a:t>
            </a:r>
            <a:br>
              <a:rPr lang="it-IT" sz="2600" dirty="0">
                <a:solidFill>
                  <a:srgbClr val="EBEBEB"/>
                </a:solidFill>
              </a:rPr>
            </a:br>
            <a:r>
              <a:rPr lang="it-IT" sz="2600" dirty="0">
                <a:solidFill>
                  <a:srgbClr val="EBEBEB"/>
                </a:solidFill>
              </a:rPr>
              <a:t>diventare membri </a:t>
            </a:r>
            <a:br>
              <a:rPr lang="it-IT" sz="2600" dirty="0">
                <a:solidFill>
                  <a:srgbClr val="EBEBEB"/>
                </a:solidFill>
              </a:rPr>
            </a:br>
            <a:r>
              <a:rPr lang="it-IT" sz="2600" dirty="0">
                <a:solidFill>
                  <a:srgbClr val="EBEBEB"/>
                </a:solidFill>
              </a:rPr>
              <a:t>della Genoa University </a:t>
            </a:r>
            <a:br>
              <a:rPr lang="it-IT" sz="2600" dirty="0">
                <a:solidFill>
                  <a:srgbClr val="EBEBEB"/>
                </a:solidFill>
              </a:rPr>
            </a:br>
            <a:r>
              <a:rPr lang="it-IT" sz="2600" dirty="0">
                <a:solidFill>
                  <a:srgbClr val="EBEBEB"/>
                </a:solidFill>
              </a:rPr>
              <a:t>Nursing Honor Society? </a:t>
            </a:r>
            <a:br>
              <a:rPr lang="it-IT" sz="2600" dirty="0">
                <a:solidFill>
                  <a:srgbClr val="EBEBEB"/>
                </a:solidFill>
              </a:rPr>
            </a:br>
            <a:endParaRPr lang="it-IT" sz="2600" dirty="0">
              <a:solidFill>
                <a:srgbClr val="EBEBEB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E758136-E560-D442-B7AB-CA6BFDAC5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7145" y="4591665"/>
            <a:ext cx="4535926" cy="1622322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 err="1"/>
              <a:t>www.GNHS.IT</a:t>
            </a:r>
            <a:endParaRPr lang="it-IT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2D86BB-893F-471B-AD66-50E01777C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3" y="396837"/>
            <a:ext cx="6451503" cy="6058999"/>
            <a:chOff x="423333" y="396837"/>
            <a:chExt cx="6451503" cy="605899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E3F80D-79C6-468A-83E4-3FEA58556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09504C1-96CE-44B4-8DF0-613CF9D1D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F299836-4C10-4395-B386-C0FA537C4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43FECCB6-7404-F54B-A58D-12D878864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63" y="1965028"/>
            <a:ext cx="4983737" cy="292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5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1E2B5E-EEBD-3048-9455-39ABF6E6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903446" cy="8866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rgbClr val="EBEBEB"/>
                </a:solidFill>
              </a:rPr>
              <a:t>Genoa University Nursing Honor Society</a:t>
            </a:r>
            <a:br>
              <a:rPr lang="it-IT" sz="2400" dirty="0">
                <a:solidFill>
                  <a:srgbClr val="EBEBEB"/>
                </a:solidFill>
              </a:rPr>
            </a:br>
            <a:r>
              <a:rPr lang="it-IT" sz="2400" dirty="0">
                <a:solidFill>
                  <a:srgbClr val="EBEBEB"/>
                </a:solidFill>
              </a:rPr>
              <a:t>- Rete locale e globale</a:t>
            </a:r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5FC33F94-5CA7-A540-96A6-3EBDAA51D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67" y="3033182"/>
            <a:ext cx="4345024" cy="25527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A83E64B-CA9B-4495-BC4C-3332801C9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954" y="2603500"/>
            <a:ext cx="5985074" cy="34163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La Genoa University Nursing Honor Society</a:t>
            </a:r>
          </a:p>
          <a:p>
            <a:pPr marL="0" indent="0">
              <a:buNone/>
            </a:pPr>
            <a:r>
              <a:rPr lang="en-US" sz="2200" dirty="0" err="1"/>
              <a:t>promuove</a:t>
            </a:r>
            <a:r>
              <a:rPr lang="en-US" sz="2200" dirty="0"/>
              <a:t> lo </a:t>
            </a:r>
            <a:r>
              <a:rPr lang="en-US" sz="2200" dirty="0" err="1"/>
              <a:t>sviluppo</a:t>
            </a:r>
            <a:r>
              <a:rPr lang="en-US" sz="2200" dirty="0"/>
              <a:t> di </a:t>
            </a:r>
          </a:p>
          <a:p>
            <a:pPr marL="0" indent="0">
              <a:buNone/>
            </a:pPr>
            <a:r>
              <a:rPr lang="en-US" sz="2200" dirty="0" err="1"/>
              <a:t>una</a:t>
            </a:r>
            <a:r>
              <a:rPr lang="en-US" sz="2200" dirty="0"/>
              <a:t> rete </a:t>
            </a:r>
            <a:r>
              <a:rPr lang="en-US" sz="2200" dirty="0" err="1"/>
              <a:t>nazionale</a:t>
            </a:r>
            <a:r>
              <a:rPr lang="en-US" sz="2200" dirty="0"/>
              <a:t> </a:t>
            </a:r>
            <a:r>
              <a:rPr lang="it-IT" sz="2200" dirty="0"/>
              <a:t>per dare impulso a</a:t>
            </a:r>
          </a:p>
          <a:p>
            <a:pPr marL="0" indent="0">
              <a:buNone/>
            </a:pPr>
            <a:r>
              <a:rPr lang="en-US" sz="2200" dirty="0" err="1"/>
              <a:t>collaborazioni</a:t>
            </a:r>
            <a:r>
              <a:rPr lang="en-US" sz="2200" dirty="0"/>
              <a:t> </a:t>
            </a:r>
            <a:r>
              <a:rPr lang="en-US" sz="2200" dirty="0" err="1"/>
              <a:t>nazionali</a:t>
            </a:r>
            <a:r>
              <a:rPr lang="en-US" sz="2200" dirty="0"/>
              <a:t> e </a:t>
            </a:r>
            <a:r>
              <a:rPr lang="en-US" sz="2200" dirty="0" err="1"/>
              <a:t>internazionali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767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1E2B5E-EEBD-3048-9455-39ABF6E6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840384" cy="8551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rgbClr val="EBEBEB"/>
                </a:solidFill>
              </a:rPr>
              <a:t>Genoa University Nursing Honor Society</a:t>
            </a:r>
            <a:br>
              <a:rPr lang="it-IT" sz="2400" dirty="0">
                <a:solidFill>
                  <a:srgbClr val="EBEBEB"/>
                </a:solidFill>
              </a:rPr>
            </a:br>
            <a:r>
              <a:rPr lang="it-IT" sz="2400" dirty="0">
                <a:solidFill>
                  <a:srgbClr val="EBEBEB"/>
                </a:solidFill>
              </a:rPr>
              <a:t>- Rete locale e globale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A83E64B-CA9B-4495-BC4C-3332801C9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338" y="2603500"/>
            <a:ext cx="5515595" cy="34163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La Genoa University Nursing Honor Society</a:t>
            </a:r>
          </a:p>
          <a:p>
            <a:pPr marL="0" indent="0">
              <a:buNone/>
            </a:pPr>
            <a:r>
              <a:rPr lang="en-US" sz="2200" dirty="0" err="1"/>
              <a:t>è</a:t>
            </a:r>
            <a:r>
              <a:rPr lang="en-US" sz="2200" dirty="0"/>
              <a:t> </a:t>
            </a:r>
            <a:r>
              <a:rPr lang="en-US" sz="2200" dirty="0" err="1"/>
              <a:t>collegata</a:t>
            </a:r>
            <a:r>
              <a:rPr lang="en-US" sz="2200" dirty="0"/>
              <a:t> con la Sigma Theta Tau </a:t>
            </a:r>
          </a:p>
          <a:p>
            <a:pPr marL="0" indent="0">
              <a:buNone/>
            </a:pPr>
            <a:r>
              <a:rPr lang="en-US" sz="2200" dirty="0"/>
              <a:t>International Honor Society of Nursing</a:t>
            </a:r>
          </a:p>
          <a:p>
            <a:pPr marL="0" indent="0">
              <a:buNone/>
            </a:pPr>
            <a:r>
              <a:rPr lang="en-US" sz="2200" dirty="0"/>
              <a:t>la quale include </a:t>
            </a:r>
            <a:r>
              <a:rPr lang="en-US" sz="2200" dirty="0" err="1"/>
              <a:t>oltre</a:t>
            </a:r>
            <a:r>
              <a:rPr lang="en-US" sz="2200" dirty="0"/>
              <a:t> 135mila </a:t>
            </a:r>
            <a:r>
              <a:rPr lang="en-US" sz="2200" dirty="0" err="1"/>
              <a:t>infermieri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sz="2200" dirty="0"/>
              <a:t>e </a:t>
            </a:r>
            <a:r>
              <a:rPr lang="en-US" sz="2200" dirty="0" err="1"/>
              <a:t>oltre</a:t>
            </a:r>
            <a:r>
              <a:rPr lang="en-US" sz="2200" dirty="0"/>
              <a:t> 500 </a:t>
            </a:r>
            <a:r>
              <a:rPr lang="en-US" sz="2200" dirty="0" err="1"/>
              <a:t>sezioni</a:t>
            </a:r>
            <a:r>
              <a:rPr lang="en-US" sz="2200" dirty="0"/>
              <a:t> (chapter) </a:t>
            </a:r>
            <a:r>
              <a:rPr lang="en-US" sz="2200" dirty="0" err="1"/>
              <a:t>nel</a:t>
            </a:r>
            <a:r>
              <a:rPr lang="en-US" sz="2200" dirty="0"/>
              <a:t> </a:t>
            </a:r>
            <a:r>
              <a:rPr lang="en-US" sz="2200" dirty="0" err="1"/>
              <a:t>mondo</a:t>
            </a:r>
            <a:r>
              <a:rPr lang="en-US" sz="2200" dirty="0"/>
              <a:t> </a:t>
            </a:r>
            <a:endParaRPr lang="en-US" sz="2200" i="1" dirty="0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5FC33F94-5CA7-A540-96A6-3EBDAA51D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8733" y="3033182"/>
            <a:ext cx="4345024" cy="25527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642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6FE95D-0EA8-0543-9E76-A1B231CD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871915" cy="90242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rgbClr val="EBEBEB"/>
                </a:solidFill>
              </a:rPr>
              <a:t>Genoa University Nursing Honor Society</a:t>
            </a:r>
            <a:br>
              <a:rPr lang="it-IT" sz="2400" dirty="0">
                <a:solidFill>
                  <a:srgbClr val="EBEBEB"/>
                </a:solidFill>
              </a:rPr>
            </a:br>
            <a:r>
              <a:rPr lang="it-IT" sz="2400" dirty="0">
                <a:solidFill>
                  <a:srgbClr val="EBEBEB"/>
                </a:solidFill>
              </a:rPr>
              <a:t>- Essere collegati a Infermieri esperti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1C31725-9BBF-42A2-9FC7-C05B1F82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/>
          </a:bodyPr>
          <a:lstStyle/>
          <a:p>
            <a:r>
              <a:rPr lang="en-US" sz="2200" dirty="0" err="1"/>
              <a:t>Identificare</a:t>
            </a:r>
            <a:r>
              <a:rPr lang="en-US" sz="2200" dirty="0"/>
              <a:t> </a:t>
            </a:r>
            <a:r>
              <a:rPr lang="en-US" sz="2200" dirty="0" err="1"/>
              <a:t>infermieri</a:t>
            </a:r>
            <a:r>
              <a:rPr lang="en-US" sz="2200" dirty="0"/>
              <a:t> </a:t>
            </a:r>
            <a:r>
              <a:rPr lang="en-US" sz="2200" dirty="0" err="1"/>
              <a:t>esperti</a:t>
            </a:r>
            <a:endParaRPr lang="en-US" sz="2200" dirty="0"/>
          </a:p>
          <a:p>
            <a:r>
              <a:rPr lang="en-US" sz="2200" dirty="0" err="1"/>
              <a:t>Ricevere</a:t>
            </a:r>
            <a:r>
              <a:rPr lang="en-US" sz="2200" dirty="0"/>
              <a:t> </a:t>
            </a:r>
            <a:r>
              <a:rPr lang="en-US" sz="2200" dirty="0" err="1"/>
              <a:t>stimoli</a:t>
            </a:r>
            <a:r>
              <a:rPr lang="en-US" sz="2200" dirty="0"/>
              <a:t> </a:t>
            </a:r>
            <a:r>
              <a:rPr lang="en-US" sz="2200" dirty="0" err="1"/>
              <a:t>alla</a:t>
            </a:r>
            <a:r>
              <a:rPr lang="en-US" sz="2200" dirty="0"/>
              <a:t> </a:t>
            </a:r>
            <a:r>
              <a:rPr lang="en-US" sz="2200" dirty="0" err="1"/>
              <a:t>crescita</a:t>
            </a:r>
            <a:r>
              <a:rPr lang="en-US" sz="2200" dirty="0"/>
              <a:t> </a:t>
            </a:r>
            <a:r>
              <a:rPr lang="en-US" sz="2200" dirty="0" err="1"/>
              <a:t>professionale</a:t>
            </a:r>
            <a:r>
              <a:rPr lang="en-US" sz="2200" dirty="0"/>
              <a:t> da </a:t>
            </a:r>
            <a:r>
              <a:rPr lang="en-US" sz="2200" dirty="0" err="1"/>
              <a:t>parte</a:t>
            </a:r>
            <a:r>
              <a:rPr lang="en-US" sz="2200" dirty="0"/>
              <a:t> di </a:t>
            </a:r>
            <a:r>
              <a:rPr lang="en-US" sz="2200" dirty="0" err="1"/>
              <a:t>infermieri</a:t>
            </a:r>
            <a:r>
              <a:rPr lang="en-US" sz="2200" dirty="0"/>
              <a:t> </a:t>
            </a:r>
            <a:r>
              <a:rPr lang="en-US" sz="2200" dirty="0" err="1"/>
              <a:t>esperti</a:t>
            </a:r>
            <a:endParaRPr lang="en-US" sz="2200" dirty="0"/>
          </a:p>
          <a:p>
            <a:r>
              <a:rPr lang="en-US" sz="2200" dirty="0"/>
              <a:t>Dare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svolta</a:t>
            </a:r>
            <a:r>
              <a:rPr lang="en-US" sz="2200" dirty="0"/>
              <a:t> </a:t>
            </a:r>
            <a:r>
              <a:rPr lang="en-US" sz="2200" dirty="0" err="1"/>
              <a:t>alla</a:t>
            </a:r>
            <a:r>
              <a:rPr lang="en-US" sz="2200" dirty="0"/>
              <a:t> propria </a:t>
            </a:r>
            <a:r>
              <a:rPr lang="en-US" sz="2200" dirty="0" err="1"/>
              <a:t>carriera</a:t>
            </a:r>
            <a:endParaRPr lang="en-US" sz="2200" dirty="0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EB83855-6545-F54F-98EA-9DA92F4A8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3404769"/>
            <a:ext cx="3080048" cy="180952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865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6FE95D-0EA8-0543-9E76-A1B231CD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52" y="567855"/>
            <a:ext cx="9790386" cy="11978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rgbClr val="EBEBEB"/>
                </a:solidFill>
              </a:rPr>
              <a:t>Genoa University Nursing Honor Society</a:t>
            </a:r>
            <a:br>
              <a:rPr lang="it-IT" sz="2400" dirty="0">
                <a:solidFill>
                  <a:srgbClr val="EBEBEB"/>
                </a:solidFill>
              </a:rPr>
            </a:br>
            <a:r>
              <a:rPr lang="it-IT" sz="2400" dirty="0">
                <a:solidFill>
                  <a:srgbClr val="EBEBEB"/>
                </a:solidFill>
              </a:rPr>
              <a:t>- Essere leader del futuro dell’Infermieristica in Italia e nel mondo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1C31725-9BBF-42A2-9FC7-C05B1F82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/>
          </a:bodyPr>
          <a:lstStyle/>
          <a:p>
            <a:r>
              <a:rPr lang="en-US" sz="2200" dirty="0" err="1"/>
              <a:t>Sviluppare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visione</a:t>
            </a:r>
            <a:r>
              <a:rPr lang="en-US" sz="2200" dirty="0"/>
              <a:t> per </a:t>
            </a:r>
            <a:r>
              <a:rPr lang="en-US" sz="2200" dirty="0" err="1"/>
              <a:t>il</a:t>
            </a:r>
            <a:r>
              <a:rPr lang="en-US" sz="2200" dirty="0"/>
              <a:t> </a:t>
            </a:r>
            <a:r>
              <a:rPr lang="en-US" sz="2200" dirty="0" err="1"/>
              <a:t>futuro</a:t>
            </a:r>
            <a:r>
              <a:rPr lang="en-US" sz="2200" dirty="0"/>
              <a:t> </a:t>
            </a:r>
            <a:r>
              <a:rPr lang="en-US" sz="2200" dirty="0" err="1"/>
              <a:t>dell’Infermieristica</a:t>
            </a:r>
            <a:r>
              <a:rPr lang="en-US" sz="2200" dirty="0"/>
              <a:t> in Italia e </a:t>
            </a:r>
            <a:r>
              <a:rPr lang="en-US" sz="2200" dirty="0" err="1"/>
              <a:t>nel</a:t>
            </a:r>
            <a:r>
              <a:rPr lang="en-US" sz="2200" dirty="0"/>
              <a:t> </a:t>
            </a:r>
            <a:r>
              <a:rPr lang="en-US" sz="2200" dirty="0" err="1"/>
              <a:t>mondo</a:t>
            </a:r>
            <a:endParaRPr lang="en-US" sz="2200" dirty="0"/>
          </a:p>
          <a:p>
            <a:r>
              <a:rPr lang="en-US" sz="2200" dirty="0" err="1"/>
              <a:t>Promuovere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valori</a:t>
            </a:r>
            <a:r>
              <a:rPr lang="en-US" sz="2200" dirty="0"/>
              <a:t> </a:t>
            </a:r>
            <a:r>
              <a:rPr lang="en-US" sz="2200" dirty="0" err="1"/>
              <a:t>dell’Infermieristica</a:t>
            </a:r>
            <a:r>
              <a:rPr lang="en-US" sz="2200" dirty="0"/>
              <a:t> in Italia e </a:t>
            </a:r>
            <a:r>
              <a:rPr lang="en-US" sz="2200" dirty="0" err="1"/>
              <a:t>nel</a:t>
            </a:r>
            <a:r>
              <a:rPr lang="en-US" sz="2200" dirty="0"/>
              <a:t> </a:t>
            </a:r>
            <a:r>
              <a:rPr lang="en-US" sz="2200" dirty="0" err="1"/>
              <a:t>mondo</a:t>
            </a:r>
            <a:endParaRPr lang="en-US" sz="2200" dirty="0"/>
          </a:p>
          <a:p>
            <a:r>
              <a:rPr lang="en-US" sz="2200" dirty="0" err="1"/>
              <a:t>Essere</a:t>
            </a:r>
            <a:r>
              <a:rPr lang="en-US" sz="2200" dirty="0"/>
              <a:t> </a:t>
            </a:r>
            <a:r>
              <a:rPr lang="en-US" sz="2200" dirty="0" err="1"/>
              <a:t>riconosciuti</a:t>
            </a:r>
            <a:r>
              <a:rPr lang="en-US" sz="2200" dirty="0"/>
              <a:t> per </a:t>
            </a:r>
            <a:r>
              <a:rPr lang="en-US" sz="2200" dirty="0" err="1"/>
              <a:t>il</a:t>
            </a:r>
            <a:r>
              <a:rPr lang="en-US" sz="2200" dirty="0"/>
              <a:t> </a:t>
            </a:r>
            <a:r>
              <a:rPr lang="en-US" sz="2200" dirty="0" err="1"/>
              <a:t>contributo</a:t>
            </a:r>
            <a:r>
              <a:rPr lang="en-US" sz="2200" dirty="0"/>
              <a:t> </a:t>
            </a:r>
            <a:r>
              <a:rPr lang="en-US" sz="2200" dirty="0" err="1"/>
              <a:t>all’Infermieristica</a:t>
            </a:r>
            <a:r>
              <a:rPr lang="en-US" sz="2200" dirty="0"/>
              <a:t> e </a:t>
            </a:r>
            <a:r>
              <a:rPr lang="en-US" sz="2200" dirty="0" err="1"/>
              <a:t>ricevere</a:t>
            </a:r>
            <a:r>
              <a:rPr lang="en-US" sz="2200" dirty="0"/>
              <a:t> </a:t>
            </a:r>
            <a:r>
              <a:rPr lang="en-US" sz="2200" dirty="0" err="1"/>
              <a:t>riconoscimenti</a:t>
            </a:r>
            <a:r>
              <a:rPr lang="en-US" sz="2200" dirty="0"/>
              <a:t> per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propri</a:t>
            </a:r>
            <a:r>
              <a:rPr lang="en-US" sz="2200" dirty="0"/>
              <a:t> </a:t>
            </a:r>
            <a:r>
              <a:rPr lang="en-US" sz="2200" dirty="0" err="1"/>
              <a:t>successi</a:t>
            </a:r>
            <a:endParaRPr lang="en-US" sz="2200" dirty="0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EB83855-6545-F54F-98EA-9DA92F4A8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3404769"/>
            <a:ext cx="3080048" cy="180952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009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6FE95D-0EA8-0543-9E76-A1B231CD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113" y="772806"/>
            <a:ext cx="9108398" cy="8708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/>
              <a:t>Genoa University Nursing Honor Society</a:t>
            </a:r>
            <a:br>
              <a:rPr lang="it-IT" sz="2400" dirty="0"/>
            </a:br>
            <a:r>
              <a:rPr lang="it-IT" sz="2400" dirty="0"/>
              <a:t>- Promuovere e sviluppare una rete tra soggetti e istituzioni</a:t>
            </a:r>
            <a:endParaRPr lang="it-IT" sz="2400" dirty="0">
              <a:solidFill>
                <a:srgbClr val="EBEBEB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1C31725-9BBF-42A2-9FC7-C05B1F82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/>
          </a:bodyPr>
          <a:lstStyle/>
          <a:p>
            <a:r>
              <a:rPr lang="en-US" sz="2200" dirty="0" err="1">
                <a:solidFill>
                  <a:schemeClr val="tx1"/>
                </a:solidFill>
              </a:rPr>
              <a:t>Promuovere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collegamento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istituzioni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nazionali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ordine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professioni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infermieristiche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società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scientifiche</a:t>
            </a:r>
            <a:r>
              <a:rPr lang="en-US" sz="2200" dirty="0">
                <a:solidFill>
                  <a:schemeClr val="tx1"/>
                </a:solidFill>
              </a:rPr>
              <a:t>) e </a:t>
            </a:r>
            <a:r>
              <a:rPr lang="en-US" sz="2200" dirty="0" err="1">
                <a:solidFill>
                  <a:schemeClr val="tx1"/>
                </a:solidFill>
              </a:rPr>
              <a:t>soggetti</a:t>
            </a:r>
            <a:r>
              <a:rPr lang="en-US" sz="2200" dirty="0">
                <a:solidFill>
                  <a:schemeClr val="tx1"/>
                </a:solidFill>
              </a:rPr>
              <a:t> e </a:t>
            </a:r>
            <a:r>
              <a:rPr lang="en-US" sz="2200" dirty="0" err="1">
                <a:solidFill>
                  <a:schemeClr val="tx1"/>
                </a:solidFill>
              </a:rPr>
              <a:t>istituzioni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internazionali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Essere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coinvolti</a:t>
            </a:r>
            <a:r>
              <a:rPr lang="en-US" sz="2200" dirty="0">
                <a:solidFill>
                  <a:schemeClr val="tx1"/>
                </a:solidFill>
              </a:rPr>
              <a:t> con </a:t>
            </a:r>
            <a:r>
              <a:rPr lang="en-US" sz="2200" dirty="0" err="1">
                <a:solidFill>
                  <a:schemeClr val="tx1"/>
                </a:solidFill>
              </a:rPr>
              <a:t>attività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volontariato</a:t>
            </a:r>
            <a:r>
              <a:rPr lang="en-US" sz="2200" dirty="0">
                <a:solidFill>
                  <a:schemeClr val="tx1"/>
                </a:solidFill>
              </a:rPr>
              <a:t> in </a:t>
            </a:r>
            <a:r>
              <a:rPr lang="en-US" sz="2200" dirty="0" err="1">
                <a:solidFill>
                  <a:schemeClr val="tx1"/>
                </a:solidFill>
              </a:rPr>
              <a:t>associazione</a:t>
            </a:r>
            <a:r>
              <a:rPr lang="en-US" sz="2200" dirty="0">
                <a:solidFill>
                  <a:schemeClr val="tx1"/>
                </a:solidFill>
              </a:rPr>
              <a:t> o </a:t>
            </a:r>
            <a:r>
              <a:rPr lang="en-US" sz="2200" dirty="0" err="1">
                <a:solidFill>
                  <a:schemeClr val="tx1"/>
                </a:solidFill>
              </a:rPr>
              <a:t>partecipazione</a:t>
            </a:r>
            <a:r>
              <a:rPr lang="en-US" sz="2200" dirty="0">
                <a:solidFill>
                  <a:schemeClr val="tx1"/>
                </a:solidFill>
              </a:rPr>
              <a:t> ad </a:t>
            </a:r>
            <a:r>
              <a:rPr lang="en-US" sz="2200" dirty="0" err="1">
                <a:solidFill>
                  <a:schemeClr val="tx1"/>
                </a:solidFill>
              </a:rPr>
              <a:t>eventi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EB83855-6545-F54F-98EA-9DA92F4A8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3404769"/>
            <a:ext cx="3080048" cy="180952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628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6FE95D-0EA8-0543-9E76-A1B231CD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sz="2400" dirty="0"/>
              <a:t>Genoa University Nursing Honor Society </a:t>
            </a:r>
            <a:br>
              <a:rPr lang="it-IT" sz="2400" dirty="0"/>
            </a:br>
            <a:r>
              <a:rPr lang="it-IT" sz="2400" dirty="0"/>
              <a:t>- Formazione continua</a:t>
            </a:r>
            <a:endParaRPr lang="it-IT" sz="2400" dirty="0">
              <a:solidFill>
                <a:srgbClr val="EBEBEB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1C31725-9BBF-42A2-9FC7-C05B1F82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/>
          </a:bodyPr>
          <a:lstStyle/>
          <a:p>
            <a:r>
              <a:rPr lang="en-US" sz="2200" dirty="0" err="1">
                <a:solidFill>
                  <a:schemeClr val="tx1"/>
                </a:solidFill>
              </a:rPr>
              <a:t>Eventi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formativi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riservati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membri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Opportunità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sviluppo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professionale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Materiale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didattico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Contenuti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gratuiti</a:t>
            </a:r>
            <a:r>
              <a:rPr lang="en-US" sz="2200" dirty="0">
                <a:solidFill>
                  <a:schemeClr val="tx1"/>
                </a:solidFill>
              </a:rPr>
              <a:t> per la </a:t>
            </a:r>
            <a:r>
              <a:rPr lang="en-US" sz="2200" dirty="0" err="1">
                <a:solidFill>
                  <a:schemeClr val="tx1"/>
                </a:solidFill>
              </a:rPr>
              <a:t>formazione</a:t>
            </a:r>
            <a:r>
              <a:rPr lang="en-US" sz="2200" dirty="0">
                <a:solidFill>
                  <a:schemeClr val="tx1"/>
                </a:solidFill>
              </a:rPr>
              <a:t> continua </a:t>
            </a:r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EB83855-6545-F54F-98EA-9DA92F4A8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3404769"/>
            <a:ext cx="3080048" cy="180952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653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6FE95D-0EA8-0543-9E76-A1B231CD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sz="2400" dirty="0"/>
              <a:t>Genoa University Nursing Honor Society </a:t>
            </a:r>
            <a:br>
              <a:rPr lang="it-IT" sz="2400" dirty="0"/>
            </a:br>
            <a:r>
              <a:rPr lang="it-IT" sz="2400" dirty="0"/>
              <a:t>- Risorse Informative</a:t>
            </a:r>
            <a:endParaRPr lang="it-IT" sz="2400" dirty="0">
              <a:solidFill>
                <a:srgbClr val="EBEBEB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1C31725-9BBF-42A2-9FC7-C05B1F82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/>
          </a:bodyPr>
          <a:lstStyle/>
          <a:p>
            <a:r>
              <a:rPr lang="en-US" sz="2200" dirty="0" err="1">
                <a:solidFill>
                  <a:schemeClr val="tx1"/>
                </a:solidFill>
              </a:rPr>
              <a:t>Accedere</a:t>
            </a:r>
            <a:r>
              <a:rPr lang="en-US" sz="2200" dirty="0">
                <a:solidFill>
                  <a:schemeClr val="tx1"/>
                </a:solidFill>
              </a:rPr>
              <a:t> a </a:t>
            </a:r>
            <a:r>
              <a:rPr lang="en-US" sz="2200" dirty="0" err="1">
                <a:solidFill>
                  <a:schemeClr val="tx1"/>
                </a:solidFill>
              </a:rPr>
              <a:t>risorse</a:t>
            </a:r>
            <a:r>
              <a:rPr lang="en-US" sz="2200" dirty="0">
                <a:solidFill>
                  <a:schemeClr val="tx1"/>
                </a:solidFill>
              </a:rPr>
              <a:t> online</a:t>
            </a:r>
          </a:p>
          <a:p>
            <a:r>
              <a:rPr lang="en-US" sz="2200" dirty="0">
                <a:solidFill>
                  <a:schemeClr val="tx1"/>
                </a:solidFill>
              </a:rPr>
              <a:t>Magazine online: Reflections on Nursing Leadership</a:t>
            </a:r>
          </a:p>
          <a:p>
            <a:r>
              <a:rPr lang="en-US" sz="2200" dirty="0">
                <a:solidFill>
                  <a:schemeClr val="tx1"/>
                </a:solidFill>
              </a:rPr>
              <a:t>Accesso e-repository </a:t>
            </a:r>
            <a:r>
              <a:rPr lang="en-US" sz="2200" dirty="0" err="1">
                <a:solidFill>
                  <a:schemeClr val="tx1"/>
                </a:solidFill>
              </a:rPr>
              <a:t>gratuito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attraverso</a:t>
            </a:r>
            <a:r>
              <a:rPr lang="en-US" sz="2200" dirty="0">
                <a:solidFill>
                  <a:schemeClr val="tx1"/>
                </a:solidFill>
              </a:rPr>
              <a:t> la Sigma Theta Tau International</a:t>
            </a:r>
          </a:p>
          <a:p>
            <a:r>
              <a:rPr lang="en-US" sz="2200" dirty="0" err="1">
                <a:solidFill>
                  <a:schemeClr val="tx1"/>
                </a:solidFill>
              </a:rPr>
              <a:t>Rimanere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aggiornati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sulle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ultime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ricerche</a:t>
            </a:r>
            <a:r>
              <a:rPr lang="en-US" sz="2200" dirty="0">
                <a:solidFill>
                  <a:schemeClr val="tx1"/>
                </a:solidFill>
              </a:rPr>
              <a:t> e </a:t>
            </a:r>
            <a:r>
              <a:rPr lang="en-US" sz="2200" dirty="0" err="1">
                <a:solidFill>
                  <a:schemeClr val="tx1"/>
                </a:solidFill>
              </a:rPr>
              <a:t>sugli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sviluppi</a:t>
            </a:r>
            <a:r>
              <a:rPr lang="en-US" sz="2200" dirty="0">
                <a:solidFill>
                  <a:schemeClr val="tx1"/>
                </a:solidFill>
              </a:rPr>
              <a:t> del nursing </a:t>
            </a:r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EB83855-6545-F54F-98EA-9DA92F4A8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3404769"/>
            <a:ext cx="3080048" cy="180952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360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6FE95D-0EA8-0543-9E76-A1B231CD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sz="2400" dirty="0"/>
              <a:t>Genoa University Nursing Honor Society</a:t>
            </a:r>
            <a:br>
              <a:rPr lang="it-IT" sz="2400" dirty="0"/>
            </a:br>
            <a:r>
              <a:rPr lang="it-IT" sz="2400" dirty="0"/>
              <a:t>- Crescita Professionale</a:t>
            </a:r>
            <a:endParaRPr lang="it-IT" sz="2400" dirty="0">
              <a:solidFill>
                <a:srgbClr val="EBEBEB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1C31725-9BBF-42A2-9FC7-C05B1F82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Opportunità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crescita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Possibilità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distinguersi</a:t>
            </a:r>
            <a:r>
              <a:rPr lang="en-US" sz="2400" dirty="0">
                <a:solidFill>
                  <a:schemeClr val="tx1"/>
                </a:solidFill>
              </a:rPr>
              <a:t> per </a:t>
            </a:r>
            <a:r>
              <a:rPr lang="en-US" sz="2400" dirty="0" err="1">
                <a:solidFill>
                  <a:schemeClr val="tx1"/>
                </a:solidFill>
              </a:rPr>
              <a:t>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contributo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all’Infermieristica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Promuovere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dibattito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scientifico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EB83855-6545-F54F-98EA-9DA92F4A8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3404769"/>
            <a:ext cx="3080048" cy="180952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56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93E10248-AF0E-477D-B4D2-47C02CE4E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33010C2-2DA5-460F-A40C-5317F567A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17CB0634-F963-4EC9-A6F6-8EA46BD1F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73C0A186-7444-4460-9C37-532E7671E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47" name="Rectangle 46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C82B5DA6-06F3-E543-8A51-C381B801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420" y="1370143"/>
            <a:ext cx="6391270" cy="4157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100" dirty="0" err="1">
                <a:solidFill>
                  <a:schemeClr val="tx1"/>
                </a:solidFill>
              </a:rPr>
              <a:t>Onora</a:t>
            </a:r>
            <a:r>
              <a:rPr lang="en-US" sz="6100" dirty="0">
                <a:solidFill>
                  <a:schemeClr val="tx1"/>
                </a:solidFill>
              </a:rPr>
              <a:t> la </a:t>
            </a:r>
            <a:r>
              <a:rPr lang="en-US" sz="6100" dirty="0" err="1">
                <a:solidFill>
                  <a:schemeClr val="tx1"/>
                </a:solidFill>
              </a:rPr>
              <a:t>tua</a:t>
            </a:r>
            <a:r>
              <a:rPr lang="en-US" sz="6100" dirty="0">
                <a:solidFill>
                  <a:schemeClr val="tx1"/>
                </a:solidFill>
              </a:rPr>
              <a:t> </a:t>
            </a:r>
            <a:r>
              <a:rPr lang="en-US" sz="6100" dirty="0" err="1">
                <a:solidFill>
                  <a:schemeClr val="tx1"/>
                </a:solidFill>
              </a:rPr>
              <a:t>passione</a:t>
            </a:r>
            <a:r>
              <a:rPr lang="en-US" sz="6100" dirty="0">
                <a:solidFill>
                  <a:schemeClr val="tx1"/>
                </a:solidFill>
              </a:rPr>
              <a:t> per </a:t>
            </a:r>
            <a:r>
              <a:rPr lang="en-US" sz="6100" dirty="0" err="1">
                <a:solidFill>
                  <a:schemeClr val="tx1"/>
                </a:solidFill>
              </a:rPr>
              <a:t>l’</a:t>
            </a:r>
            <a:r>
              <a:rPr lang="en-US" sz="6100" b="1" dirty="0" err="1">
                <a:solidFill>
                  <a:schemeClr val="tx1"/>
                </a:solidFill>
              </a:rPr>
              <a:t>Infermieristica</a:t>
            </a:r>
            <a:r>
              <a:rPr lang="en-US" sz="6100" dirty="0">
                <a:solidFill>
                  <a:schemeClr val="tx1"/>
                </a:solidFill>
              </a:rPr>
              <a:t>, </a:t>
            </a:r>
            <a:r>
              <a:rPr lang="en-US" sz="6100" dirty="0" err="1">
                <a:solidFill>
                  <a:schemeClr val="tx1"/>
                </a:solidFill>
              </a:rPr>
              <a:t>oggi</a:t>
            </a:r>
            <a:r>
              <a:rPr lang="en-US" sz="6100" dirty="0">
                <a:solidFill>
                  <a:schemeClr val="tx1"/>
                </a:solidFill>
              </a:rPr>
              <a:t>!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9266D39-17CF-4148-BD06-AB3FD17AE357}"/>
              </a:ext>
            </a:extLst>
          </p:cNvPr>
          <p:cNvSpPr txBox="1"/>
          <p:nvPr/>
        </p:nvSpPr>
        <p:spPr>
          <a:xfrm>
            <a:off x="1336860" y="3337642"/>
            <a:ext cx="22926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i="1" dirty="0"/>
              <a:t>Visita il sito</a:t>
            </a:r>
          </a:p>
          <a:p>
            <a:r>
              <a:rPr lang="it-IT" sz="2800" dirty="0" err="1"/>
              <a:t>www.gnhs.it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7291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88DD50E-1D2D-48C6-A470-79FB7F337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78DAAE-B0C3-49A3-8AB1-AD2FF0E36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91000"/>
                  <a:satMod val="164000"/>
                  <a:lumMod val="74000"/>
                </a:schemeClr>
                <a:schemeClr val="dk2">
                  <a:hueMod val="124000"/>
                  <a:satMod val="140000"/>
                  <a:lumMod val="14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A8A81D-3338-4B0F-A26F-A3D259D27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1100023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155665-7CE2-4939-AE5E-020DC1D20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42ACFCDE-23BD-714F-97C8-B4153FF0C8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98421" y="1284394"/>
            <a:ext cx="7290326" cy="428306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F6BD6B3-1630-FA43-ADFD-B03C73386819}"/>
              </a:ext>
            </a:extLst>
          </p:cNvPr>
          <p:cNvSpPr txBox="1"/>
          <p:nvPr/>
        </p:nvSpPr>
        <p:spPr>
          <a:xfrm>
            <a:off x="5033640" y="6241002"/>
            <a:ext cx="2228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>
                <a:solidFill>
                  <a:schemeClr val="bg1">
                    <a:lumMod val="85000"/>
                  </a:schemeClr>
                </a:solidFill>
              </a:rPr>
              <a:t>www.gnhs.it</a:t>
            </a:r>
            <a:endParaRPr lang="it-IT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B3ED4-961F-3241-A448-4D334B1C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EBEBEB"/>
                </a:solidFill>
              </a:rPr>
              <a:t>Chi siamo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CB18F-5AB9-6D45-802D-CA0984D71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31" y="2603500"/>
            <a:ext cx="7598979" cy="34163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it-IT" sz="2200" b="1" dirty="0"/>
              <a:t>La Genoa University Nursing Honor Society </a:t>
            </a:r>
          </a:p>
          <a:p>
            <a:pPr marL="0" indent="0">
              <a:buNone/>
            </a:pPr>
            <a:r>
              <a:rPr lang="it-IT" sz="2200" b="1" dirty="0"/>
              <a:t>è un’istituzione nata </a:t>
            </a:r>
          </a:p>
          <a:p>
            <a:pPr marL="0" indent="0">
              <a:buNone/>
            </a:pPr>
            <a:r>
              <a:rPr lang="it-IT" sz="2200" b="1" dirty="0"/>
              <a:t>da infermieri per gli infermieri </a:t>
            </a:r>
          </a:p>
          <a:p>
            <a:pPr marL="0" indent="0">
              <a:buNone/>
            </a:pPr>
            <a:r>
              <a:rPr lang="it-IT" sz="2200" b="1" dirty="0"/>
              <a:t>con il fine di sviluppare e accreditare </a:t>
            </a:r>
          </a:p>
          <a:p>
            <a:pPr marL="0" indent="0">
              <a:buNone/>
            </a:pPr>
            <a:r>
              <a:rPr lang="it-IT" sz="2200" b="1" dirty="0"/>
              <a:t>il primo centro italiano della </a:t>
            </a:r>
          </a:p>
          <a:p>
            <a:pPr marL="0" indent="0">
              <a:buNone/>
            </a:pPr>
            <a:r>
              <a:rPr lang="it-IT" sz="2200" b="1" dirty="0"/>
              <a:t>Sigma Theta Tau International Honor Society of Nursing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7A459B65-66EB-2C42-B8D9-00BC526E8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4749" y="3082596"/>
            <a:ext cx="3823235" cy="224614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606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EC030789-C525-4D1D-90A0-F48C14A76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1BD0F81-508F-4C6D-9938-C58CC2138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49081238-0806-4285-968F-ACFC0C0FB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80CAB4C1-E9FF-4C37-92FA-28BED3B88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088FA43-DFE1-7448-8F60-9B908BE56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532" y="1241266"/>
            <a:ext cx="4702080" cy="315375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La Genoa University Nursing Honor Society </a:t>
            </a:r>
            <a:b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è</a:t>
            </a:r>
            <a: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collegata ad </a:t>
            </a:r>
            <a:r>
              <a:rPr lang="en-US" sz="3000" kern="120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associazioni</a:t>
            </a:r>
            <a: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3000" kern="120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professionisti</a:t>
            </a:r>
            <a: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leader </a:t>
            </a:r>
            <a:r>
              <a:rPr lang="en-US" sz="3000" kern="120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dell’infermieristica</a:t>
            </a:r>
            <a: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 err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nel</a:t>
            </a:r>
            <a:r>
              <a: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mondo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E8369F5-5A57-4D66-A477-A958100A9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23334" y="396836"/>
            <a:ext cx="5737111" cy="6058999"/>
            <a:chOff x="6031555" y="396836"/>
            <a:chExt cx="5737111" cy="605899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58A421B-8F8E-41D9-8D6A-7C9BF1363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050191" y="402165"/>
              <a:ext cx="471847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0FA8F6B9-1B3A-4574-8BA9-F615337095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691205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757D8B49-40DA-4B6E-9D93-271E145F2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02313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7" name="Immagine 6">
            <a:extLst>
              <a:ext uri="{FF2B5EF4-FFF2-40B4-BE49-F238E27FC236}">
                <a16:creationId xmlns:a16="http://schemas.microsoft.com/office/drawing/2014/main" id="{3A7D1613-C232-844F-AC32-A5BCB2021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269" y="2744572"/>
            <a:ext cx="2774551" cy="1573926"/>
          </a:xfrm>
          <a:prstGeom prst="rect">
            <a:avLst/>
          </a:prstGeom>
        </p:spPr>
      </p:pic>
      <p:pic>
        <p:nvPicPr>
          <p:cNvPr id="11" name="Immagine 10" descr="Immagine che contiene testo&#10;&#10;Descrizione generata automaticamente">
            <a:extLst>
              <a:ext uri="{FF2B5EF4-FFF2-40B4-BE49-F238E27FC236}">
                <a16:creationId xmlns:a16="http://schemas.microsoft.com/office/drawing/2014/main" id="{10648F91-E164-EA4A-94F2-4ED195B951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556" y="699856"/>
            <a:ext cx="3015978" cy="177188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8D34DF5-71F0-EB4A-950F-69EDFD43A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7914" y="4541318"/>
            <a:ext cx="4244042" cy="177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5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B3ED4-961F-3241-A448-4D334B1C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rgbClr val="EBEBEB"/>
                </a:solidFill>
              </a:rPr>
              <a:t>Scopi della Genoa University Nursing Honor Society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BFFA07B6-3C35-694C-A40E-83E02FDEC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03" y="3033182"/>
            <a:ext cx="4345024" cy="25527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CB18F-5AB9-6D45-802D-CA0984D71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8124" y="2603500"/>
            <a:ext cx="7094483" cy="393919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2200" dirty="0"/>
              <a:t>Riconoscere il conseguimento di risultati formativi nell’Infermieristica</a:t>
            </a:r>
          </a:p>
          <a:p>
            <a:pPr>
              <a:lnSpc>
                <a:spcPct val="90000"/>
              </a:lnSpc>
            </a:pPr>
            <a:r>
              <a:rPr lang="it-IT" sz="2200" dirty="0"/>
              <a:t>Riconoscere lo sviluppo delle qualità di leadership infermieristica</a:t>
            </a:r>
          </a:p>
          <a:p>
            <a:pPr>
              <a:lnSpc>
                <a:spcPct val="90000"/>
              </a:lnSpc>
            </a:pPr>
            <a:r>
              <a:rPr lang="it-IT" sz="2200" dirty="0"/>
              <a:t>Promuovere elevati standard professionali</a:t>
            </a:r>
          </a:p>
          <a:p>
            <a:pPr>
              <a:lnSpc>
                <a:spcPct val="90000"/>
              </a:lnSpc>
            </a:pPr>
            <a:r>
              <a:rPr lang="it-IT" sz="2200" dirty="0"/>
              <a:t>Incoraggiare il lavoro creativo</a:t>
            </a:r>
          </a:p>
          <a:p>
            <a:pPr>
              <a:lnSpc>
                <a:spcPct val="90000"/>
              </a:lnSpc>
            </a:pPr>
            <a:r>
              <a:rPr lang="it-IT" sz="2200" dirty="0"/>
              <a:t>Rafforzare l’impegno negli ideali e gli scopi della professione infermieristica</a:t>
            </a:r>
          </a:p>
          <a:p>
            <a:pPr>
              <a:lnSpc>
                <a:spcPct val="90000"/>
              </a:lnSpc>
            </a:pPr>
            <a:r>
              <a:rPr lang="it-IT" sz="2200" dirty="0"/>
              <a:t>Fornire supporto, anche sotto forma di finanziamenti, ad altre organizzazioni non-profit esentasse</a:t>
            </a:r>
          </a:p>
        </p:txBody>
      </p:sp>
    </p:spTree>
    <p:extLst>
      <p:ext uri="{BB962C8B-B14F-4D97-AF65-F5344CB8AC3E}">
        <p14:creationId xmlns:p14="http://schemas.microsoft.com/office/powerpoint/2010/main" val="199270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B3ED4-961F-3241-A448-4D334B1C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887680" cy="8708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rgbClr val="EBEBEB"/>
                </a:solidFill>
              </a:rPr>
              <a:t>Chi può candidarsi a socio</a:t>
            </a:r>
            <a:br>
              <a:rPr lang="it-IT" sz="2400" dirty="0">
                <a:solidFill>
                  <a:srgbClr val="EBEBEB"/>
                </a:solidFill>
              </a:rPr>
            </a:br>
            <a:r>
              <a:rPr lang="it-IT" sz="2400" dirty="0">
                <a:solidFill>
                  <a:srgbClr val="EBEBEB"/>
                </a:solidFill>
              </a:rPr>
              <a:t>- Studenti Corso di Laurea in Infermieristica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5B3CEED8-D44C-EF45-A626-ABD73E21C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67" y="3418912"/>
            <a:ext cx="3031901" cy="178124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CB18F-5AB9-6D45-802D-CA0984D71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36" y="2603500"/>
            <a:ext cx="6977850" cy="3608114"/>
          </a:xfrm>
        </p:spPr>
        <p:txBody>
          <a:bodyPr anchor="ctr">
            <a:normAutofit lnSpcReduction="10000"/>
          </a:bodyPr>
          <a:lstStyle/>
          <a:p>
            <a:endParaRPr lang="it-IT" b="1" dirty="0"/>
          </a:p>
          <a:p>
            <a:r>
              <a:rPr lang="it-IT" sz="2200" dirty="0"/>
              <a:t>Studenti regolari del Corso di Laurea in Infermieristica</a:t>
            </a:r>
          </a:p>
          <a:p>
            <a:r>
              <a:rPr lang="it-IT" sz="2200" dirty="0"/>
              <a:t>Rendimento accademico eccellente</a:t>
            </a:r>
          </a:p>
          <a:p>
            <a:pPr lvl="1"/>
            <a:r>
              <a:rPr lang="it-IT" sz="2200" dirty="0"/>
              <a:t>Voti che rientrano nella fascia superiore del 35%</a:t>
            </a:r>
          </a:p>
          <a:p>
            <a:pPr lvl="1"/>
            <a:r>
              <a:rPr lang="it-IT" sz="2200" dirty="0"/>
              <a:t>Completato almeno la metà del curriculum previsto dal Corso di Laurea</a:t>
            </a:r>
          </a:p>
          <a:p>
            <a:pPr lvl="1"/>
            <a:r>
              <a:rPr lang="it-IT" sz="2200" dirty="0"/>
              <a:t>Media non inferiore a 26 su 30</a:t>
            </a:r>
          </a:p>
        </p:txBody>
      </p:sp>
    </p:spTree>
    <p:extLst>
      <p:ext uri="{BB962C8B-B14F-4D97-AF65-F5344CB8AC3E}">
        <p14:creationId xmlns:p14="http://schemas.microsoft.com/office/powerpoint/2010/main" val="267684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B3ED4-961F-3241-A448-4D334B1C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919212" cy="8551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rgbClr val="EBEBEB"/>
                </a:solidFill>
              </a:rPr>
              <a:t>Chi può candidarsi a socio</a:t>
            </a:r>
            <a:br>
              <a:rPr lang="it-IT" sz="2400" dirty="0">
                <a:solidFill>
                  <a:srgbClr val="EBEBEB"/>
                </a:solidFill>
              </a:rPr>
            </a:br>
            <a:r>
              <a:rPr lang="it-IT" sz="2400" dirty="0">
                <a:solidFill>
                  <a:srgbClr val="EBEBEB"/>
                </a:solidFill>
              </a:rPr>
              <a:t>- Studenti corsi post-laurea triennali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CB18F-5AB9-6D45-802D-CA0984D71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629" y="2508907"/>
            <a:ext cx="6696274" cy="4065314"/>
          </a:xfrm>
        </p:spPr>
        <p:txBody>
          <a:bodyPr anchor="ctr">
            <a:noAutofit/>
          </a:bodyPr>
          <a:lstStyle/>
          <a:p>
            <a:r>
              <a:rPr lang="it-IT" sz="2200" dirty="0"/>
              <a:t>Corsi post-laurea sono programmi accreditati di studi universitari in infermieristica, tra cui la laurea magistrale, master post-laurea, dottorato, post-dottorato</a:t>
            </a:r>
          </a:p>
          <a:p>
            <a:r>
              <a:rPr lang="it-IT" sz="2200" dirty="0"/>
              <a:t>Rendimento accademico eccellente</a:t>
            </a:r>
          </a:p>
          <a:p>
            <a:r>
              <a:rPr lang="it-IT" sz="2200" dirty="0"/>
              <a:t>Studenti Corso di Laurea Magistrale </a:t>
            </a:r>
          </a:p>
          <a:p>
            <a:pPr lvl="1"/>
            <a:r>
              <a:rPr lang="it-IT" sz="2200" dirty="0"/>
              <a:t>completamento di almeno un quarto del curriculum post-laurea richiesto</a:t>
            </a:r>
          </a:p>
          <a:p>
            <a:pPr lvl="1"/>
            <a:r>
              <a:rPr lang="it-IT" sz="2200" dirty="0"/>
              <a:t>Media non inferiore a 27 su 30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C14E7EE2-D9C2-944A-A655-124CD792B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3404769"/>
            <a:ext cx="3080048" cy="180952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209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B3ED4-961F-3241-A448-4D334B1C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887680" cy="8866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rgbClr val="EBEBEB"/>
                </a:solidFill>
              </a:rPr>
              <a:t>Chi può candidarsi a socio</a:t>
            </a:r>
            <a:br>
              <a:rPr lang="it-IT" sz="2400" dirty="0">
                <a:solidFill>
                  <a:srgbClr val="EBEBEB"/>
                </a:solidFill>
              </a:rPr>
            </a:br>
            <a:r>
              <a:rPr lang="it-IT" sz="2400" dirty="0">
                <a:solidFill>
                  <a:srgbClr val="EBEBEB"/>
                </a:solidFill>
              </a:rPr>
              <a:t>- studenti Dottorato di Ricerca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67EB6FB2-F85A-3244-8103-EE0A38B22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67" y="3033182"/>
            <a:ext cx="4345024" cy="25527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CB18F-5AB9-6D45-802D-CA0984D71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954" y="2603500"/>
            <a:ext cx="5211979" cy="3416300"/>
          </a:xfrm>
        </p:spPr>
        <p:txBody>
          <a:bodyPr anchor="ctr">
            <a:normAutofit fontScale="92500"/>
          </a:bodyPr>
          <a:lstStyle/>
          <a:p>
            <a:endParaRPr lang="it-IT" b="1" dirty="0"/>
          </a:p>
          <a:p>
            <a:r>
              <a:rPr lang="it-IT" sz="2200" dirty="0"/>
              <a:t>Rendimento accademico eccellente</a:t>
            </a:r>
          </a:p>
          <a:p>
            <a:r>
              <a:rPr lang="it-IT" sz="2200" dirty="0"/>
              <a:t>Studenti iscritti ad un ciclo di Dottorato di Ricerca</a:t>
            </a:r>
          </a:p>
          <a:p>
            <a:pPr lvl="1"/>
            <a:r>
              <a:rPr lang="it-IT" sz="2200" dirty="0"/>
              <a:t>Completamento del primo anno</a:t>
            </a:r>
          </a:p>
          <a:p>
            <a:pPr lvl="1"/>
            <a:r>
              <a:rPr lang="it-IT" sz="2200" dirty="0"/>
              <a:t>Valutazione non inferiore a Ottimo</a:t>
            </a:r>
          </a:p>
          <a:p>
            <a:pPr lvl="1"/>
            <a:r>
              <a:rPr lang="it-IT" sz="2200" dirty="0"/>
              <a:t>Classificarsi tra i primi 35% del proprio ciclo</a:t>
            </a:r>
          </a:p>
        </p:txBody>
      </p:sp>
    </p:spTree>
    <p:extLst>
      <p:ext uri="{BB962C8B-B14F-4D97-AF65-F5344CB8AC3E}">
        <p14:creationId xmlns:p14="http://schemas.microsoft.com/office/powerpoint/2010/main" val="14544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B3ED4-961F-3241-A448-4D334B1C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840384" cy="8551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>
                <a:solidFill>
                  <a:srgbClr val="EBEBEB"/>
                </a:solidFill>
              </a:rPr>
              <a:t>Chi può candidarsi a socio</a:t>
            </a:r>
            <a:br>
              <a:rPr lang="it-IT" sz="2400" dirty="0">
                <a:solidFill>
                  <a:srgbClr val="EBEBEB"/>
                </a:solidFill>
              </a:rPr>
            </a:br>
            <a:r>
              <a:rPr lang="it-IT" sz="2400" dirty="0">
                <a:solidFill>
                  <a:srgbClr val="EBEBEB"/>
                </a:solidFill>
              </a:rPr>
              <a:t>- Infermiere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6D0CD4F1-9FCA-F44E-A659-656E84BC6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67" y="3418912"/>
            <a:ext cx="3031901" cy="178124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CB18F-5AB9-6D45-802D-CA0984D71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36" y="2603500"/>
            <a:ext cx="6551597" cy="3416300"/>
          </a:xfrm>
        </p:spPr>
        <p:txBody>
          <a:bodyPr anchor="ctr">
            <a:normAutofit/>
          </a:bodyPr>
          <a:lstStyle/>
          <a:p>
            <a:r>
              <a:rPr lang="it-IT" sz="2200" dirty="0"/>
              <a:t>Infermiere</a:t>
            </a:r>
          </a:p>
          <a:p>
            <a:r>
              <a:rPr lang="it-IT" sz="2200" dirty="0"/>
              <a:t>Legalmente abilitato all’esercizio della professione nel proprio paese</a:t>
            </a:r>
          </a:p>
          <a:p>
            <a:r>
              <a:rPr lang="it-IT" sz="2200" dirty="0"/>
              <a:t>In possesso di almeno un diploma di laurea triennale o equivalente</a:t>
            </a:r>
          </a:p>
          <a:p>
            <a:r>
              <a:rPr lang="it-IT" sz="2200" dirty="0"/>
              <a:t>Che abbia dimostrato di aver conseguito obiettivi importanti in ambito infermieristico</a:t>
            </a:r>
          </a:p>
        </p:txBody>
      </p:sp>
    </p:spTree>
    <p:extLst>
      <p:ext uri="{BB962C8B-B14F-4D97-AF65-F5344CB8AC3E}">
        <p14:creationId xmlns:p14="http://schemas.microsoft.com/office/powerpoint/2010/main" val="332552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B582D8-555F-D349-9130-E4ADABD8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marL="0" indent="0" algn="ctr"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dirty="0" err="1">
                <a:solidFill>
                  <a:schemeClr val="tx1"/>
                </a:solidFill>
              </a:rPr>
              <a:t>Noi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crediamo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solidFill>
                  <a:schemeClr val="tx1"/>
                </a:solidFill>
              </a:rPr>
              <a:t>che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essere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ammessi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alla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Genoa University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Nursing Honor Society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non </a:t>
            </a:r>
            <a:r>
              <a:rPr lang="en-US" sz="2400" dirty="0" err="1">
                <a:solidFill>
                  <a:schemeClr val="tx1"/>
                </a:solidFill>
              </a:rPr>
              <a:t>sia</a:t>
            </a:r>
            <a:r>
              <a:rPr lang="en-US" sz="2400" dirty="0">
                <a:solidFill>
                  <a:schemeClr val="tx1"/>
                </a:solidFill>
              </a:rPr>
              <a:t> solo un </a:t>
            </a:r>
            <a:r>
              <a:rPr lang="en-US" sz="2400" dirty="0" err="1">
                <a:solidFill>
                  <a:schemeClr val="tx1"/>
                </a:solidFill>
              </a:rPr>
              <a:t>onore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911BA0-C0C3-2D48-BB3A-CEE288B17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marL="0" indent="0" algn="ctr">
              <a:buNone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dirty="0" err="1">
                <a:solidFill>
                  <a:schemeClr val="tx1"/>
                </a:solidFill>
              </a:rPr>
              <a:t>Noi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crediamo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solidFill>
                  <a:schemeClr val="tx1"/>
                </a:solidFill>
              </a:rPr>
              <a:t>che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un </a:t>
            </a:r>
            <a:r>
              <a:rPr lang="en-US" sz="2400" dirty="0" err="1">
                <a:solidFill>
                  <a:schemeClr val="tx1"/>
                </a:solidFill>
              </a:rPr>
              <a:t>beneficio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duri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u="sng" dirty="0" err="1">
                <a:solidFill>
                  <a:schemeClr val="tx1"/>
                </a:solidFill>
              </a:rPr>
              <a:t>tutta</a:t>
            </a:r>
            <a:r>
              <a:rPr lang="en-US" sz="2400" i="1" dirty="0">
                <a:solidFill>
                  <a:schemeClr val="tx1"/>
                </a:solidFill>
              </a:rPr>
              <a:t> la vita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83BD08D4-78F6-3644-B6FD-41B84BF13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Autofit/>
          </a:bodyPr>
          <a:lstStyle/>
          <a:p>
            <a:r>
              <a:rPr lang="it-IT" sz="2400" dirty="0">
                <a:solidFill>
                  <a:srgbClr val="EBEBEB"/>
                </a:solidFill>
              </a:rPr>
              <a:t>Candidati a membro della </a:t>
            </a:r>
            <a:br>
              <a:rPr lang="it-IT" sz="2400" dirty="0">
                <a:solidFill>
                  <a:srgbClr val="EBEBEB"/>
                </a:solidFill>
              </a:rPr>
            </a:br>
            <a:r>
              <a:rPr lang="it-IT" sz="2400" dirty="0">
                <a:solidFill>
                  <a:srgbClr val="EBEBEB"/>
                </a:solidFill>
              </a:rPr>
              <a:t>Genoa University Nursing Honor Society</a:t>
            </a:r>
          </a:p>
        </p:txBody>
      </p:sp>
      <p:pic>
        <p:nvPicPr>
          <p:cNvPr id="6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2D528B89-F5C4-DF4C-86E3-6E73F4EB7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4155" y="5314717"/>
            <a:ext cx="2403205" cy="141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0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561</Words>
  <Application>Microsoft Macintosh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Riunioni ione</vt:lpstr>
      <vt:lpstr>Perché  diventare membri  della Genoa University  Nursing Honor Society?  </vt:lpstr>
      <vt:lpstr>Chi siamo</vt:lpstr>
      <vt:lpstr>La Genoa University Nursing Honor Society  è collegata ad associazioni e professionisti  leader dell’infermieristica  nel mondo</vt:lpstr>
      <vt:lpstr>Scopi della Genoa University Nursing Honor Society</vt:lpstr>
      <vt:lpstr>Chi può candidarsi a socio - Studenti Corso di Laurea in Infermieristica</vt:lpstr>
      <vt:lpstr>Chi può candidarsi a socio - Studenti corsi post-laurea triennali</vt:lpstr>
      <vt:lpstr>Chi può candidarsi a socio - studenti Dottorato di Ricerca</vt:lpstr>
      <vt:lpstr>Chi può candidarsi a socio - Infermiere</vt:lpstr>
      <vt:lpstr>Candidati a membro della  Genoa University Nursing Honor Society</vt:lpstr>
      <vt:lpstr>Genoa University Nursing Honor Society - Rete locale e globale</vt:lpstr>
      <vt:lpstr>Genoa University Nursing Honor Society - Rete locale e globale</vt:lpstr>
      <vt:lpstr>Genoa University Nursing Honor Society - Essere collegati a Infermieri esperti</vt:lpstr>
      <vt:lpstr>Genoa University Nursing Honor Society - Essere leader del futuro dell’Infermieristica in Italia e nel mondo</vt:lpstr>
      <vt:lpstr>Genoa University Nursing Honor Society - Promuovere e sviluppare una rete tra soggetti e istituzioni</vt:lpstr>
      <vt:lpstr>Genoa University Nursing Honor Society  - Formazione continua</vt:lpstr>
      <vt:lpstr>Genoa University Nursing Honor Society  - Risorse Informative</vt:lpstr>
      <vt:lpstr>Genoa University Nursing Honor Society - Crescita Professionale</vt:lpstr>
      <vt:lpstr>Onora la tua passione per l’Infermieristica, oggi!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Perché  diventare membri  della Genoa University  Nursing Honor Society?  </dc:title>
  <dc:creator>Gianluca Catania</dc:creator>
  <cp:lastModifiedBy>Gianluca Catania</cp:lastModifiedBy>
  <cp:revision>2</cp:revision>
  <dcterms:created xsi:type="dcterms:W3CDTF">2019-02-22T14:22:04Z</dcterms:created>
  <dcterms:modified xsi:type="dcterms:W3CDTF">2019-02-22T16:01:19Z</dcterms:modified>
</cp:coreProperties>
</file>